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18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18" autoAdjust="0"/>
  </p:normalViewPr>
  <p:slideViewPr>
    <p:cSldViewPr>
      <p:cViewPr varScale="1">
        <p:scale>
          <a:sx n="113" d="100"/>
          <a:sy n="113" d="100"/>
        </p:scale>
        <p:origin x="58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0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6111111111111108E-2"/>
          <c:y val="4.3558057290026826E-2"/>
          <c:w val="0.95454736339775714"/>
          <c:h val="0.9355547344204608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00B050"/>
            </a:solidFill>
            <a:ln w="1190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8.9712335446123836E-2"/>
                  <c:y val="-2.50347705146036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499-479E-A8AF-DEA8F0F59B26}"/>
                </c:ext>
              </c:extLst>
            </c:dLbl>
            <c:dLbl>
              <c:idx val="1"/>
              <c:layout>
                <c:manualLayout>
                  <c:x val="-7.8010726474891014E-3"/>
                  <c:y val="-4.17246175243393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99-479E-A8AF-DEA8F0F59B26}"/>
                </c:ext>
              </c:extLst>
            </c:dLbl>
            <c:dLbl>
              <c:idx val="2"/>
              <c:layout>
                <c:manualLayout>
                  <c:x val="-2.7303754266211604E-2"/>
                  <c:y val="-5.2851182197496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499-479E-A8AF-DEA8F0F59B2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Sheet1!$B$1:$D$1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Дефицит(-), профицит(+)</c:v>
                </c:pt>
              </c:strCache>
            </c:strRef>
          </c:cat>
          <c:val>
            <c:numRef>
              <c:f>Sheet1!$B$2:$D$2</c:f>
              <c:numCache>
                <c:formatCode>#,##0.00</c:formatCode>
                <c:ptCount val="3"/>
                <c:pt idx="0">
                  <c:v>2310379.4</c:v>
                </c:pt>
                <c:pt idx="1">
                  <c:v>2318657.7999999998</c:v>
                </c:pt>
                <c:pt idx="2">
                  <c:v>-8278.3999999999069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99-479E-A8AF-DEA8F0F59B2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Исполнение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 w="1190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9502681618722574E-2"/>
                  <c:y val="-5.2851182197496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499-479E-A8AF-DEA8F0F59B26}"/>
                </c:ext>
              </c:extLst>
            </c:dLbl>
            <c:dLbl>
              <c:idx val="1"/>
              <c:layout>
                <c:manualLayout>
                  <c:x val="8.776206728425158E-2"/>
                  <c:y val="-1.3908205841446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499-479E-A8AF-DEA8F0F59B26}"/>
                </c:ext>
              </c:extLst>
            </c:dLbl>
            <c:dLbl>
              <c:idx val="2"/>
              <c:layout>
                <c:manualLayout>
                  <c:x val="7.606045831301804E-2"/>
                  <c:y val="-5.00695410292072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499-479E-A8AF-DEA8F0F59B2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Sheet1!$B$1:$D$1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Дефицит(-), профицит(+)</c:v>
                </c:pt>
              </c:strCache>
            </c:strRef>
          </c:cat>
          <c:val>
            <c:numRef>
              <c:f>Sheet1!$B$3:$D$3</c:f>
              <c:numCache>
                <c:formatCode>#,##0.00</c:formatCode>
                <c:ptCount val="3"/>
                <c:pt idx="0">
                  <c:v>2346937.6</c:v>
                </c:pt>
                <c:pt idx="1">
                  <c:v>2274104.7000000002</c:v>
                </c:pt>
                <c:pt idx="2">
                  <c:v>72832.899999999907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499-479E-A8AF-DEA8F0F59B2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28178688"/>
        <c:axId val="1"/>
        <c:axId val="0"/>
      </c:bar3DChart>
      <c:catAx>
        <c:axId val="428178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5957">
            <a:noFill/>
          </a:ln>
        </c:spPr>
        <c:txPr>
          <a:bodyPr rot="0" vert="horz"/>
          <a:lstStyle/>
          <a:p>
            <a:pPr>
              <a:defRPr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defRPr>
            </a:pPr>
            <a:endParaRPr lang="ru-RU"/>
          </a:p>
        </c:txPr>
        <c:crossAx val="1"/>
        <c:crosses val="autoZero"/>
        <c:auto val="1"/>
        <c:lblAlgn val="ctr"/>
        <c:lblOffset val="400"/>
        <c:noMultiLvlLbl val="0"/>
      </c:catAx>
      <c:valAx>
        <c:axId val="1"/>
        <c:scaling>
          <c:orientation val="minMax"/>
        </c:scaling>
        <c:delete val="1"/>
        <c:axPos val="r"/>
        <c:numFmt formatCode="#,##0.00" sourceLinked="1"/>
        <c:majorTickMark val="out"/>
        <c:minorTickMark val="none"/>
        <c:tickLblPos val="nextTo"/>
        <c:crossAx val="428178688"/>
        <c:crosses val="max"/>
        <c:crossBetween val="between"/>
      </c:valAx>
      <c:spPr>
        <a:noFill/>
        <a:ln w="26284">
          <a:noFill/>
        </a:ln>
      </c:spPr>
    </c:plotArea>
    <c:legend>
      <c:legendPos val="r"/>
      <c:layout>
        <c:manualLayout>
          <c:xMode val="edge"/>
          <c:yMode val="edge"/>
          <c:x val="0.78400000000000003"/>
          <c:y val="4.5563554046406336E-2"/>
          <c:w val="0.16820349206349205"/>
          <c:h val="0.11031352574985853"/>
        </c:manualLayout>
      </c:layout>
      <c:overlay val="0"/>
      <c:spPr>
        <a:noFill/>
        <a:ln w="2978">
          <a:solidFill>
            <a:schemeClr val="tx1"/>
          </a:solidFill>
          <a:prstDash val="solid"/>
        </a:ln>
      </c:spPr>
      <c:txPr>
        <a:bodyPr/>
        <a:lstStyle/>
        <a:p>
          <a:pPr>
            <a:defRPr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4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>
            <a:extLst>
              <a:ext uri="{FF2B5EF4-FFF2-40B4-BE49-F238E27FC236}">
                <a16:creationId xmlns:a16="http://schemas.microsoft.com/office/drawing/2014/main" id="{DB868103-9881-4428-896F-42F92E92F358}"/>
              </a:ext>
            </a:extLst>
          </p:cNvPr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2147483646 w 8042"/>
              <a:gd name="T1" fmla="*/ 2147483646 h 10000"/>
              <a:gd name="T2" fmla="*/ 2147483646 w 8042"/>
              <a:gd name="T3" fmla="*/ 2147483646 h 10000"/>
              <a:gd name="T4" fmla="*/ 2147483646 w 8042"/>
              <a:gd name="T5" fmla="*/ 2147483646 h 10000"/>
              <a:gd name="T6" fmla="*/ 2147483646 w 8042"/>
              <a:gd name="T7" fmla="*/ 2147483646 h 10000"/>
              <a:gd name="T8" fmla="*/ 2147483646 w 8042"/>
              <a:gd name="T9" fmla="*/ 2147483646 h 10000"/>
              <a:gd name="T10" fmla="*/ 2147483646 w 8042"/>
              <a:gd name="T11" fmla="*/ 2147483646 h 10000"/>
              <a:gd name="T12" fmla="*/ 2147483646 w 8042"/>
              <a:gd name="T13" fmla="*/ 2147483646 h 10000"/>
              <a:gd name="T14" fmla="*/ 2147483646 w 8042"/>
              <a:gd name="T15" fmla="*/ 2147483646 h 10000"/>
              <a:gd name="T16" fmla="*/ 2147483646 w 8042"/>
              <a:gd name="T17" fmla="*/ 0 h 10000"/>
              <a:gd name="T18" fmla="*/ 0 w 8042"/>
              <a:gd name="T19" fmla="*/ 2147483646 h 10000"/>
              <a:gd name="T20" fmla="*/ 2147483646 w 8042"/>
              <a:gd name="T21" fmla="*/ 2147483646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1776287-DF6D-4DCD-8898-176B0590B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5CCC8E7-5A7C-4350-B9AF-540ACE47A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B7E2A0B-C75A-4ADD-B59C-FFC90285F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BF493-678F-4C2A-90A4-BA6107F2BE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7239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D8BDFF6A-30A4-4830-B82F-B75017EAB728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8209EDA-6490-4883-A0FF-89BB02BF5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F555EA4-AA89-4BF5-ABAD-2F5C70108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872B36-9779-4FB1-B175-24315AF3D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C55C5-32B4-442D-9D0A-31B8CBF6FDE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0697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4946A376-1CC6-4510-BE32-B8EC30BB8401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2326D7-CE72-482D-8F1D-F2F72C88C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ru-RU" sz="800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7" name="TextBox 62">
            <a:extLst>
              <a:ext uri="{FF2B5EF4-FFF2-40B4-BE49-F238E27FC236}">
                <a16:creationId xmlns:a16="http://schemas.microsoft.com/office/drawing/2014/main" id="{5ED12A49-8502-48AA-8443-18BFFA53B9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ru-RU" sz="800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2ADBACF-F5D3-4BE4-B672-E15D89E9541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C0A0340-F28A-4EA6-A7CA-594F944DEEA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436C5E3-B9F8-4CD5-928C-B1517C2D667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89C72-EDBF-4816-B748-905FCA6CD7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7922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F283FFDF-3928-4B14-8FAA-A9D8A3071EBE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29455232-5039-40BC-ABFF-434EC6801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6EE1D7F-4D85-42E1-A060-D7E61E659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528419F0-1476-44FD-9863-5D5C71D30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F647D-B43E-4EE6-994C-7C23C90C29E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6842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132D0370-899E-4A00-A84B-85F20CDC66EF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ABD77C-9457-471A-B64B-1E635430B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ru-RU" sz="800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7" name="TextBox 62">
            <a:extLst>
              <a:ext uri="{FF2B5EF4-FFF2-40B4-BE49-F238E27FC236}">
                <a16:creationId xmlns:a16="http://schemas.microsoft.com/office/drawing/2014/main" id="{A221465F-476A-4199-91F3-832FC35E8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ru-RU" sz="800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F7714F81-7356-4555-8071-16B4BF72C62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6843A8D1-CAA6-4279-AC56-9041472739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DE1D068E-E2C3-4BE3-BA49-4642E6EABF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3B033-AB60-475B-8007-C3F92CB81C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949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4FC0D8F0-5B79-4403-9DC5-30DB88CFDB78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00A09BB7-187C-4310-B9E5-AB1931B61A3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EA44502E-4D31-4545-8604-4873C16B2D4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BFF47DD0-BFCB-4FA9-9C4B-351DABA1A54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4CD6C-CE66-4572-AA37-17A7B33220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4265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DF1D8623-B171-4A9C-80A6-FAD5E9F13176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4377C65-7039-4AEE-8988-F962B5834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1013B4F-D994-4D3C-8FDC-D051D9A9A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C62497A-9679-4B9B-9868-FA231D383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13421-F279-48D8-A884-044390AD60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25851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9736A0E2-5A60-402D-B1B5-A5189825240D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44D234-3E3A-46A8-B062-9B059A795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52AE771-900C-4213-84DC-2BAF17DF3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13793EE-D90D-46DE-8845-C3BE143D4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51322-8E47-4E2C-B270-6C1CCAC2A10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3418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BA52C605-EAD5-4FF4-8CBA-CD1BBDF4FD01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A215EF5-B518-4AFE-ADC8-C1E2ACCEA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1BE2FEA-8235-410B-99BE-CD03C50B3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C314F63-32B3-4DCD-85A5-AB52A797C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1CA52-F32D-4A6D-AA10-7FCD67AD2CE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4415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3B03FE3B-35D7-408B-84FB-062E1EF7BC28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66562B8-A7FA-425D-A44B-3EA0D2207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EAABB9F-C8EC-435E-BD39-0B924AF85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B743A1A-DB3D-49B4-8084-87D9E081E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69B68-A9F0-4F98-B6BC-52C7FFE75E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7994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943F470A-282E-461E-A7F6-8C8AF1B5568F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66D46B08-2DF1-45E3-97FB-C37DEFFC6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ABCAB2E9-09CF-49F2-9CF9-DC50CBCB7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E68E301-13E6-48A8-815A-709F5A5CB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0AD7C-1929-4E8C-9FE4-791E06D7C6D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9494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>
            <a:extLst>
              <a:ext uri="{FF2B5EF4-FFF2-40B4-BE49-F238E27FC236}">
                <a16:creationId xmlns:a16="http://schemas.microsoft.com/office/drawing/2014/main" id="{EF9451A7-75A2-43E7-B5B6-D9997336C97D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8CD8A905-8C40-4C8E-B621-ACCB69B71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95F09075-F291-4643-A8CA-FD7844E3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F4B675E-D4D8-426C-A80A-53331FE8F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BE4D6-5A2D-4F93-B566-464F941198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7473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>
            <a:extLst>
              <a:ext uri="{FF2B5EF4-FFF2-40B4-BE49-F238E27FC236}">
                <a16:creationId xmlns:a16="http://schemas.microsoft.com/office/drawing/2014/main" id="{3AA9A8AE-83C1-4BE5-9D68-624D8FAEA8E7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07386ACB-7110-49AB-806E-D4A4A5E18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C64D8D7-18C9-4189-A5A2-EF8249F70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0CE81436-87E2-47D6-8A1A-418813BD4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23914-8ADF-4361-A328-52F5721DC9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501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>
            <a:extLst>
              <a:ext uri="{FF2B5EF4-FFF2-40B4-BE49-F238E27FC236}">
                <a16:creationId xmlns:a16="http://schemas.microsoft.com/office/drawing/2014/main" id="{692CF25E-3D62-42AF-9FCD-B0505712CC90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B98107A2-87CF-41EA-8E65-DBA8D4DEE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80DAC138-525A-41A6-85E2-8D86689F1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9BD4E03-47D5-4EAB-9FCF-EBA584EF1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A712C-E894-4E23-87E4-B55EBA0B8E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1548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7059FCFD-4524-4EE2-84A4-4F4FF4798D12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023E0370-CC0F-4D85-8BC2-AA7668819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C874901D-A5CC-406A-82E3-6AE3569D5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865E853F-C3A1-4A2F-960A-1154AFCD9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5AF61-3308-422C-B94D-4E15FBFE935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9276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3A643C89-AC87-408E-B20B-4F5B1AF4AA4C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9EDCD45-8EBA-46FB-BB1F-534B646D9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119F86A-E627-43D4-96BB-21BB9A524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1F5D668-E0F4-4CA9-A3F9-A9879E41F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43776-4FF3-435A-87B2-F34121CC7D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67635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>
            <a:extLst>
              <a:ext uri="{FF2B5EF4-FFF2-40B4-BE49-F238E27FC236}">
                <a16:creationId xmlns:a16="http://schemas.microsoft.com/office/drawing/2014/main" id="{867D0C54-0579-447C-A677-F9884A3291CD}"/>
              </a:ext>
            </a:extLst>
          </p:cNvPr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>
              <a:extLst>
                <a:ext uri="{FF2B5EF4-FFF2-40B4-BE49-F238E27FC236}">
                  <a16:creationId xmlns:a16="http://schemas.microsoft.com/office/drawing/2014/main" id="{559B3184-986E-40F9-8673-8BAF696D7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147483646 w 22"/>
                <a:gd name="T1" fmla="*/ 2147483646 h 136"/>
                <a:gd name="T2" fmla="*/ 2147483646 w 22"/>
                <a:gd name="T3" fmla="*/ 2147483646 h 136"/>
                <a:gd name="T4" fmla="*/ 0 w 22"/>
                <a:gd name="T5" fmla="*/ 0 h 136"/>
                <a:gd name="T6" fmla="*/ 0 w 22"/>
                <a:gd name="T7" fmla="*/ 2147483646 h 136"/>
                <a:gd name="T8" fmla="*/ 2147483646 w 22"/>
                <a:gd name="T9" fmla="*/ 2147483646 h 136"/>
                <a:gd name="T10" fmla="*/ 2147483646 w 22"/>
                <a:gd name="T11" fmla="*/ 2147483646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7" name="Freeform 12">
              <a:extLst>
                <a:ext uri="{FF2B5EF4-FFF2-40B4-BE49-F238E27FC236}">
                  <a16:creationId xmlns:a16="http://schemas.microsoft.com/office/drawing/2014/main" id="{1187C8DC-7E54-47E6-9A64-FF8B1032A6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2147483646 w 140"/>
                <a:gd name="T1" fmla="*/ 2147483646 h 504"/>
                <a:gd name="T2" fmla="*/ 2147483646 w 140"/>
                <a:gd name="T3" fmla="*/ 2147483646 h 504"/>
                <a:gd name="T4" fmla="*/ 2147483646 w 140"/>
                <a:gd name="T5" fmla="*/ 2147483646 h 504"/>
                <a:gd name="T6" fmla="*/ 2147483646 w 140"/>
                <a:gd name="T7" fmla="*/ 2147483646 h 504"/>
                <a:gd name="T8" fmla="*/ 0 w 140"/>
                <a:gd name="T9" fmla="*/ 0 h 504"/>
                <a:gd name="T10" fmla="*/ 2147483646 w 140"/>
                <a:gd name="T11" fmla="*/ 2147483646 h 504"/>
                <a:gd name="T12" fmla="*/ 2147483646 w 140"/>
                <a:gd name="T13" fmla="*/ 2147483646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8" name="Freeform 13">
              <a:extLst>
                <a:ext uri="{FF2B5EF4-FFF2-40B4-BE49-F238E27FC236}">
                  <a16:creationId xmlns:a16="http://schemas.microsoft.com/office/drawing/2014/main" id="{2CF07EF5-453A-4AD5-A07B-1C46063B57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2147483646 w 132"/>
                <a:gd name="T1" fmla="*/ 2147483646 h 308"/>
                <a:gd name="T2" fmla="*/ 0 w 132"/>
                <a:gd name="T3" fmla="*/ 0 h 308"/>
                <a:gd name="T4" fmla="*/ 0 w 132"/>
                <a:gd name="T5" fmla="*/ 2147483646 h 308"/>
                <a:gd name="T6" fmla="*/ 2147483646 w 132"/>
                <a:gd name="T7" fmla="*/ 2147483646 h 308"/>
                <a:gd name="T8" fmla="*/ 2147483646 w 132"/>
                <a:gd name="T9" fmla="*/ 2147483646 h 308"/>
                <a:gd name="T10" fmla="*/ 2147483646 w 132"/>
                <a:gd name="T11" fmla="*/ 2147483646 h 308"/>
                <a:gd name="T12" fmla="*/ 2147483646 w 132"/>
                <a:gd name="T13" fmla="*/ 2147483646 h 308"/>
                <a:gd name="T14" fmla="*/ 2147483646 w 132"/>
                <a:gd name="T15" fmla="*/ 2147483646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Freeform 14">
              <a:extLst>
                <a:ext uri="{FF2B5EF4-FFF2-40B4-BE49-F238E27FC236}">
                  <a16:creationId xmlns:a16="http://schemas.microsoft.com/office/drawing/2014/main" id="{45C8ACCD-3CAB-4B64-AD65-6213906F09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147483646 w 37"/>
                <a:gd name="T1" fmla="*/ 2147483646 h 79"/>
                <a:gd name="T2" fmla="*/ 2147483646 w 37"/>
                <a:gd name="T3" fmla="*/ 2147483646 h 79"/>
                <a:gd name="T4" fmla="*/ 0 w 37"/>
                <a:gd name="T5" fmla="*/ 0 h 79"/>
                <a:gd name="T6" fmla="*/ 2147483646 w 37"/>
                <a:gd name="T7" fmla="*/ 2147483646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0" name="Freeform 15">
              <a:extLst>
                <a:ext uri="{FF2B5EF4-FFF2-40B4-BE49-F238E27FC236}">
                  <a16:creationId xmlns:a16="http://schemas.microsoft.com/office/drawing/2014/main" id="{0643CA26-9C13-40F7-A71D-AE517C691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2147483646 w 178"/>
                <a:gd name="T1" fmla="*/ 2147483646 h 722"/>
                <a:gd name="T2" fmla="*/ 2147483646 w 178"/>
                <a:gd name="T3" fmla="*/ 2147483646 h 722"/>
                <a:gd name="T4" fmla="*/ 2147483646 w 178"/>
                <a:gd name="T5" fmla="*/ 2147483646 h 722"/>
                <a:gd name="T6" fmla="*/ 2147483646 w 178"/>
                <a:gd name="T7" fmla="*/ 2147483646 h 722"/>
                <a:gd name="T8" fmla="*/ 0 w 178"/>
                <a:gd name="T9" fmla="*/ 0 h 722"/>
                <a:gd name="T10" fmla="*/ 2147483646 w 178"/>
                <a:gd name="T11" fmla="*/ 2147483646 h 722"/>
                <a:gd name="T12" fmla="*/ 2147483646 w 178"/>
                <a:gd name="T13" fmla="*/ 2147483646 h 722"/>
                <a:gd name="T14" fmla="*/ 2147483646 w 178"/>
                <a:gd name="T15" fmla="*/ 2147483646 h 722"/>
                <a:gd name="T16" fmla="*/ 2147483646 w 178"/>
                <a:gd name="T17" fmla="*/ 2147483646 h 722"/>
                <a:gd name="T18" fmla="*/ 2147483646 w 178"/>
                <a:gd name="T19" fmla="*/ 2147483646 h 722"/>
                <a:gd name="T20" fmla="*/ 2147483646 w 178"/>
                <a:gd name="T21" fmla="*/ 2147483646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1" name="Freeform 16">
              <a:extLst>
                <a:ext uri="{FF2B5EF4-FFF2-40B4-BE49-F238E27FC236}">
                  <a16:creationId xmlns:a16="http://schemas.microsoft.com/office/drawing/2014/main" id="{81466907-5287-45A3-ABD9-A63E9705A3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2147483646 w 23"/>
                <a:gd name="T1" fmla="*/ 2147483646 h 635"/>
                <a:gd name="T2" fmla="*/ 2147483646 w 23"/>
                <a:gd name="T3" fmla="*/ 2147483646 h 635"/>
                <a:gd name="T4" fmla="*/ 2147483646 w 23"/>
                <a:gd name="T5" fmla="*/ 2147483646 h 635"/>
                <a:gd name="T6" fmla="*/ 2147483646 w 23"/>
                <a:gd name="T7" fmla="*/ 2147483646 h 635"/>
                <a:gd name="T8" fmla="*/ 2147483646 w 23"/>
                <a:gd name="T9" fmla="*/ 2147483646 h 635"/>
                <a:gd name="T10" fmla="*/ 2147483646 w 23"/>
                <a:gd name="T11" fmla="*/ 2147483646 h 635"/>
                <a:gd name="T12" fmla="*/ 2147483646 w 23"/>
                <a:gd name="T13" fmla="*/ 0 h 635"/>
                <a:gd name="T14" fmla="*/ 2147483646 w 23"/>
                <a:gd name="T15" fmla="*/ 0 h 635"/>
                <a:gd name="T16" fmla="*/ 2147483646 w 23"/>
                <a:gd name="T17" fmla="*/ 2147483646 h 635"/>
                <a:gd name="T18" fmla="*/ 2147483646 w 23"/>
                <a:gd name="T19" fmla="*/ 2147483646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2" name="Freeform 17">
              <a:extLst>
                <a:ext uri="{FF2B5EF4-FFF2-40B4-BE49-F238E27FC236}">
                  <a16:creationId xmlns:a16="http://schemas.microsoft.com/office/drawing/2014/main" id="{3E971C5A-786C-4F66-8FD5-E52C4331DE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2147483646 w 17"/>
                <a:gd name="T3" fmla="*/ 2147483646 h 107"/>
                <a:gd name="T4" fmla="*/ 2147483646 w 17"/>
                <a:gd name="T5" fmla="*/ 2147483646 h 107"/>
                <a:gd name="T6" fmla="*/ 2147483646 w 17"/>
                <a:gd name="T7" fmla="*/ 2147483646 h 107"/>
                <a:gd name="T8" fmla="*/ 2147483646 w 17"/>
                <a:gd name="T9" fmla="*/ 2147483646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3" name="Freeform 18">
              <a:extLst>
                <a:ext uri="{FF2B5EF4-FFF2-40B4-BE49-F238E27FC236}">
                  <a16:creationId xmlns:a16="http://schemas.microsoft.com/office/drawing/2014/main" id="{6BB08C34-8EFB-47C8-8851-37AD4F439C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2147483646 w 41"/>
                <a:gd name="T3" fmla="*/ 2147483646 h 222"/>
                <a:gd name="T4" fmla="*/ 2147483646 w 41"/>
                <a:gd name="T5" fmla="*/ 2147483646 h 222"/>
                <a:gd name="T6" fmla="*/ 2147483646 w 41"/>
                <a:gd name="T7" fmla="*/ 2147483646 h 222"/>
                <a:gd name="T8" fmla="*/ 2147483646 w 41"/>
                <a:gd name="T9" fmla="*/ 2147483646 h 222"/>
                <a:gd name="T10" fmla="*/ 2147483646 w 41"/>
                <a:gd name="T11" fmla="*/ 2147483646 h 222"/>
                <a:gd name="T12" fmla="*/ 2147483646 w 41"/>
                <a:gd name="T13" fmla="*/ 2147483646 h 222"/>
                <a:gd name="T14" fmla="*/ 2147483646 w 41"/>
                <a:gd name="T15" fmla="*/ 2147483646 h 222"/>
                <a:gd name="T16" fmla="*/ 2147483646 w 41"/>
                <a:gd name="T17" fmla="*/ 2147483646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4" name="Freeform 19">
              <a:extLst>
                <a:ext uri="{FF2B5EF4-FFF2-40B4-BE49-F238E27FC236}">
                  <a16:creationId xmlns:a16="http://schemas.microsoft.com/office/drawing/2014/main" id="{E5C13881-9D34-4259-A138-1C1DED1C51B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147483646 w 450"/>
                <a:gd name="T1" fmla="*/ 2147483646 h 878"/>
                <a:gd name="T2" fmla="*/ 2147483646 w 450"/>
                <a:gd name="T3" fmla="*/ 2147483646 h 878"/>
                <a:gd name="T4" fmla="*/ 2147483646 w 450"/>
                <a:gd name="T5" fmla="*/ 2147483646 h 878"/>
                <a:gd name="T6" fmla="*/ 2147483646 w 450"/>
                <a:gd name="T7" fmla="*/ 2147483646 h 878"/>
                <a:gd name="T8" fmla="*/ 2147483646 w 450"/>
                <a:gd name="T9" fmla="*/ 2147483646 h 878"/>
                <a:gd name="T10" fmla="*/ 2147483646 w 450"/>
                <a:gd name="T11" fmla="*/ 2147483646 h 878"/>
                <a:gd name="T12" fmla="*/ 2147483646 w 450"/>
                <a:gd name="T13" fmla="*/ 2147483646 h 878"/>
                <a:gd name="T14" fmla="*/ 2147483646 w 450"/>
                <a:gd name="T15" fmla="*/ 0 h 878"/>
                <a:gd name="T16" fmla="*/ 2147483646 w 450"/>
                <a:gd name="T17" fmla="*/ 2147483646 h 878"/>
                <a:gd name="T18" fmla="*/ 2147483646 w 450"/>
                <a:gd name="T19" fmla="*/ 2147483646 h 878"/>
                <a:gd name="T20" fmla="*/ 2147483646 w 450"/>
                <a:gd name="T21" fmla="*/ 2147483646 h 878"/>
                <a:gd name="T22" fmla="*/ 2147483646 w 450"/>
                <a:gd name="T23" fmla="*/ 2147483646 h 878"/>
                <a:gd name="T24" fmla="*/ 2147483646 w 450"/>
                <a:gd name="T25" fmla="*/ 2147483646 h 878"/>
                <a:gd name="T26" fmla="*/ 0 w 450"/>
                <a:gd name="T27" fmla="*/ 2147483646 h 878"/>
                <a:gd name="T28" fmla="*/ 0 w 450"/>
                <a:gd name="T29" fmla="*/ 2147483646 h 878"/>
                <a:gd name="T30" fmla="*/ 2147483646 w 450"/>
                <a:gd name="T31" fmla="*/ 2147483646 h 878"/>
                <a:gd name="T32" fmla="*/ 2147483646 w 450"/>
                <a:gd name="T33" fmla="*/ 2147483646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5" name="Freeform 20">
              <a:extLst>
                <a:ext uri="{FF2B5EF4-FFF2-40B4-BE49-F238E27FC236}">
                  <a16:creationId xmlns:a16="http://schemas.microsoft.com/office/drawing/2014/main" id="{7C6E5128-6046-4FCA-B527-31E4760FFD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147483646 w 35"/>
                <a:gd name="T3" fmla="*/ 2147483646 h 73"/>
                <a:gd name="T4" fmla="*/ 2147483646 w 35"/>
                <a:gd name="T5" fmla="*/ 2147483646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6" name="Freeform 21">
              <a:extLst>
                <a:ext uri="{FF2B5EF4-FFF2-40B4-BE49-F238E27FC236}">
                  <a16:creationId xmlns:a16="http://schemas.microsoft.com/office/drawing/2014/main" id="{C8D9AC4F-09BB-448E-B35E-915BFF3231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147483646 w 8"/>
                <a:gd name="T1" fmla="*/ 2147483646 h 48"/>
                <a:gd name="T2" fmla="*/ 2147483646 w 8"/>
                <a:gd name="T3" fmla="*/ 2147483646 h 48"/>
                <a:gd name="T4" fmla="*/ 2147483646 w 8"/>
                <a:gd name="T5" fmla="*/ 2147483646 h 48"/>
                <a:gd name="T6" fmla="*/ 2147483646 w 8"/>
                <a:gd name="T7" fmla="*/ 0 h 48"/>
                <a:gd name="T8" fmla="*/ 0 w 8"/>
                <a:gd name="T9" fmla="*/ 2147483646 h 48"/>
                <a:gd name="T10" fmla="*/ 2147483646 w 8"/>
                <a:gd name="T11" fmla="*/ 2147483646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7" name="Freeform 22">
              <a:extLst>
                <a:ext uri="{FF2B5EF4-FFF2-40B4-BE49-F238E27FC236}">
                  <a16:creationId xmlns:a16="http://schemas.microsoft.com/office/drawing/2014/main" id="{364EB86B-B8DA-428B-805A-CC7CFE256B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147483646 w 52"/>
                <a:gd name="T1" fmla="*/ 2147483646 h 135"/>
                <a:gd name="T2" fmla="*/ 0 w 52"/>
                <a:gd name="T3" fmla="*/ 0 h 135"/>
                <a:gd name="T4" fmla="*/ 2147483646 w 52"/>
                <a:gd name="T5" fmla="*/ 2147483646 h 135"/>
                <a:gd name="T6" fmla="*/ 2147483646 w 52"/>
                <a:gd name="T7" fmla="*/ 2147483646 h 135"/>
                <a:gd name="T8" fmla="*/ 2147483646 w 52"/>
                <a:gd name="T9" fmla="*/ 2147483646 h 135"/>
                <a:gd name="T10" fmla="*/ 2147483646 w 52"/>
                <a:gd name="T11" fmla="*/ 2147483646 h 135"/>
                <a:gd name="T12" fmla="*/ 2147483646 w 52"/>
                <a:gd name="T13" fmla="*/ 2147483646 h 135"/>
                <a:gd name="T14" fmla="*/ 2147483646 w 52"/>
                <a:gd name="T15" fmla="*/ 2147483646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27" name="Group 48">
            <a:extLst>
              <a:ext uri="{FF2B5EF4-FFF2-40B4-BE49-F238E27FC236}">
                <a16:creationId xmlns:a16="http://schemas.microsoft.com/office/drawing/2014/main" id="{E5D8517F-8B5C-4A2D-ABA8-9496F0F26AF2}"/>
              </a:ext>
            </a:extLst>
          </p:cNvPr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>
              <a:extLst>
                <a:ext uri="{FF2B5EF4-FFF2-40B4-BE49-F238E27FC236}">
                  <a16:creationId xmlns:a16="http://schemas.microsoft.com/office/drawing/2014/main" id="{6FFC0AF3-BA6C-452A-994D-EB4A8FF6026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2147483646 w 103"/>
                <a:gd name="T1" fmla="*/ 2147483646 h 920"/>
                <a:gd name="T2" fmla="*/ 2147483646 w 103"/>
                <a:gd name="T3" fmla="*/ 2147483646 h 920"/>
                <a:gd name="T4" fmla="*/ 2147483646 w 103"/>
                <a:gd name="T5" fmla="*/ 2147483646 h 920"/>
                <a:gd name="T6" fmla="*/ 2147483646 w 103"/>
                <a:gd name="T7" fmla="*/ 2147483646 h 920"/>
                <a:gd name="T8" fmla="*/ 2147483646 w 103"/>
                <a:gd name="T9" fmla="*/ 2147483646 h 920"/>
                <a:gd name="T10" fmla="*/ 2147483646 w 103"/>
                <a:gd name="T11" fmla="*/ 2147483646 h 920"/>
                <a:gd name="T12" fmla="*/ 2147483646 w 103"/>
                <a:gd name="T13" fmla="*/ 2147483646 h 920"/>
                <a:gd name="T14" fmla="*/ 2147483646 w 103"/>
                <a:gd name="T15" fmla="*/ 2147483646 h 920"/>
                <a:gd name="T16" fmla="*/ 2147483646 w 103"/>
                <a:gd name="T17" fmla="*/ 2147483646 h 920"/>
                <a:gd name="T18" fmla="*/ 2147483646 w 103"/>
                <a:gd name="T19" fmla="*/ 2147483646 h 920"/>
                <a:gd name="T20" fmla="*/ 2147483646 w 103"/>
                <a:gd name="T21" fmla="*/ 2147483646 h 920"/>
                <a:gd name="T22" fmla="*/ 2147483646 w 103"/>
                <a:gd name="T23" fmla="*/ 0 h 920"/>
                <a:gd name="T24" fmla="*/ 0 w 103"/>
                <a:gd name="T25" fmla="*/ 0 h 920"/>
                <a:gd name="T26" fmla="*/ 2147483646 w 103"/>
                <a:gd name="T27" fmla="*/ 2147483646 h 920"/>
                <a:gd name="T28" fmla="*/ 2147483646 w 103"/>
                <a:gd name="T29" fmla="*/ 2147483646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8">
              <a:extLst>
                <a:ext uri="{FF2B5EF4-FFF2-40B4-BE49-F238E27FC236}">
                  <a16:creationId xmlns:a16="http://schemas.microsoft.com/office/drawing/2014/main" id="{C82A05E7-361F-4D6C-B1E0-827A429B9F05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47483646 w 88"/>
                <a:gd name="T1" fmla="*/ 2147483646 h 330"/>
                <a:gd name="T2" fmla="*/ 2147483646 w 88"/>
                <a:gd name="T3" fmla="*/ 2147483646 h 330"/>
                <a:gd name="T4" fmla="*/ 2147483646 w 88"/>
                <a:gd name="T5" fmla="*/ 2147483646 h 330"/>
                <a:gd name="T6" fmla="*/ 2147483646 w 88"/>
                <a:gd name="T7" fmla="*/ 2147483646 h 330"/>
                <a:gd name="T8" fmla="*/ 2147483646 w 88"/>
                <a:gd name="T9" fmla="*/ 2147483646 h 330"/>
                <a:gd name="T10" fmla="*/ 0 w 88"/>
                <a:gd name="T11" fmla="*/ 0 h 330"/>
                <a:gd name="T12" fmla="*/ 2147483646 w 88"/>
                <a:gd name="T13" fmla="*/ 2147483646 h 330"/>
                <a:gd name="T14" fmla="*/ 2147483646 w 88"/>
                <a:gd name="T15" fmla="*/ 2147483646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9">
              <a:extLst>
                <a:ext uri="{FF2B5EF4-FFF2-40B4-BE49-F238E27FC236}">
                  <a16:creationId xmlns:a16="http://schemas.microsoft.com/office/drawing/2014/main" id="{61544A8A-3286-412B-B3A6-3CDCA27C85F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147483646 w 90"/>
                <a:gd name="T1" fmla="*/ 2147483646 h 207"/>
                <a:gd name="T2" fmla="*/ 0 w 90"/>
                <a:gd name="T3" fmla="*/ 0 h 207"/>
                <a:gd name="T4" fmla="*/ 2147483646 w 90"/>
                <a:gd name="T5" fmla="*/ 2147483646 h 207"/>
                <a:gd name="T6" fmla="*/ 2147483646 w 90"/>
                <a:gd name="T7" fmla="*/ 2147483646 h 207"/>
                <a:gd name="T8" fmla="*/ 2147483646 w 90"/>
                <a:gd name="T9" fmla="*/ 2147483646 h 207"/>
                <a:gd name="T10" fmla="*/ 2147483646 w 90"/>
                <a:gd name="T11" fmla="*/ 2147483646 h 207"/>
                <a:gd name="T12" fmla="*/ 2147483646 w 90"/>
                <a:gd name="T13" fmla="*/ 2147483646 h 207"/>
                <a:gd name="T14" fmla="*/ 2147483646 w 90"/>
                <a:gd name="T15" fmla="*/ 2147483646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30">
              <a:extLst>
                <a:ext uri="{FF2B5EF4-FFF2-40B4-BE49-F238E27FC236}">
                  <a16:creationId xmlns:a16="http://schemas.microsoft.com/office/drawing/2014/main" id="{E47BC5B9-ABF5-4AF3-ACFB-6DDF9AF16765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2147483646 w 115"/>
                <a:gd name="T1" fmla="*/ 2147483646 h 467"/>
                <a:gd name="T2" fmla="*/ 2147483646 w 115"/>
                <a:gd name="T3" fmla="*/ 2147483646 h 467"/>
                <a:gd name="T4" fmla="*/ 2147483646 w 115"/>
                <a:gd name="T5" fmla="*/ 2147483646 h 467"/>
                <a:gd name="T6" fmla="*/ 2147483646 w 115"/>
                <a:gd name="T7" fmla="*/ 2147483646 h 467"/>
                <a:gd name="T8" fmla="*/ 0 w 115"/>
                <a:gd name="T9" fmla="*/ 0 h 467"/>
                <a:gd name="T10" fmla="*/ 2147483646 w 115"/>
                <a:gd name="T11" fmla="*/ 2147483646 h 467"/>
                <a:gd name="T12" fmla="*/ 2147483646 w 115"/>
                <a:gd name="T13" fmla="*/ 2147483646 h 467"/>
                <a:gd name="T14" fmla="*/ 2147483646 w 115"/>
                <a:gd name="T15" fmla="*/ 2147483646 h 467"/>
                <a:gd name="T16" fmla="*/ 2147483646 w 115"/>
                <a:gd name="T17" fmla="*/ 2147483646 h 467"/>
                <a:gd name="T18" fmla="*/ 2147483646 w 115"/>
                <a:gd name="T19" fmla="*/ 2147483646 h 467"/>
                <a:gd name="T20" fmla="*/ 2147483646 w 115"/>
                <a:gd name="T21" fmla="*/ 2147483646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31">
              <a:extLst>
                <a:ext uri="{FF2B5EF4-FFF2-40B4-BE49-F238E27FC236}">
                  <a16:creationId xmlns:a16="http://schemas.microsoft.com/office/drawing/2014/main" id="{165CC640-5F86-46F6-8F4D-157970BDACDE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2147483646 w 36"/>
                <a:gd name="T1" fmla="*/ 2147483646 h 633"/>
                <a:gd name="T2" fmla="*/ 2147483646 w 36"/>
                <a:gd name="T3" fmla="*/ 2147483646 h 633"/>
                <a:gd name="T4" fmla="*/ 2147483646 w 36"/>
                <a:gd name="T5" fmla="*/ 2147483646 h 633"/>
                <a:gd name="T6" fmla="*/ 2147483646 w 36"/>
                <a:gd name="T7" fmla="*/ 2147483646 h 633"/>
                <a:gd name="T8" fmla="*/ 2147483646 w 36"/>
                <a:gd name="T9" fmla="*/ 2147483646 h 633"/>
                <a:gd name="T10" fmla="*/ 2147483646 w 36"/>
                <a:gd name="T11" fmla="*/ 0 h 633"/>
                <a:gd name="T12" fmla="*/ 2147483646 w 36"/>
                <a:gd name="T13" fmla="*/ 0 h 633"/>
                <a:gd name="T14" fmla="*/ 2147483646 w 36"/>
                <a:gd name="T15" fmla="*/ 2147483646 h 633"/>
                <a:gd name="T16" fmla="*/ 2147483646 w 36"/>
                <a:gd name="T17" fmla="*/ 2147483646 h 633"/>
                <a:gd name="T18" fmla="*/ 2147483646 w 36"/>
                <a:gd name="T19" fmla="*/ 2147483646 h 633"/>
                <a:gd name="T20" fmla="*/ 2147483646 w 36"/>
                <a:gd name="T21" fmla="*/ 2147483646 h 633"/>
                <a:gd name="T22" fmla="*/ 2147483646 w 36"/>
                <a:gd name="T23" fmla="*/ 2147483646 h 633"/>
                <a:gd name="T24" fmla="*/ 2147483646 w 36"/>
                <a:gd name="T25" fmla="*/ 2147483646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32">
              <a:extLst>
                <a:ext uri="{FF2B5EF4-FFF2-40B4-BE49-F238E27FC236}">
                  <a16:creationId xmlns:a16="http://schemas.microsoft.com/office/drawing/2014/main" id="{194060F6-1740-4F7A-9952-B5E38ED86554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147483646 w 28"/>
                <a:gd name="T1" fmla="*/ 2147483646 h 59"/>
                <a:gd name="T2" fmla="*/ 2147483646 w 28"/>
                <a:gd name="T3" fmla="*/ 2147483646 h 59"/>
                <a:gd name="T4" fmla="*/ 0 w 28"/>
                <a:gd name="T5" fmla="*/ 0 h 59"/>
                <a:gd name="T6" fmla="*/ 2147483646 w 28"/>
                <a:gd name="T7" fmla="*/ 2147483646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33">
              <a:extLst>
                <a:ext uri="{FF2B5EF4-FFF2-40B4-BE49-F238E27FC236}">
                  <a16:creationId xmlns:a16="http://schemas.microsoft.com/office/drawing/2014/main" id="{132A490F-E8A6-4EF9-B44B-911E190A22FD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2147483646 w 17"/>
                <a:gd name="T1" fmla="*/ 2147483646 h 107"/>
                <a:gd name="T2" fmla="*/ 2147483646 w 17"/>
                <a:gd name="T3" fmla="*/ 2147483646 h 107"/>
                <a:gd name="T4" fmla="*/ 2147483646 w 17"/>
                <a:gd name="T5" fmla="*/ 2147483646 h 107"/>
                <a:gd name="T6" fmla="*/ 2147483646 w 17"/>
                <a:gd name="T7" fmla="*/ 2147483646 h 107"/>
                <a:gd name="T8" fmla="*/ 0 w 17"/>
                <a:gd name="T9" fmla="*/ 0 h 107"/>
                <a:gd name="T10" fmla="*/ 0 w 17"/>
                <a:gd name="T11" fmla="*/ 2147483646 h 107"/>
                <a:gd name="T12" fmla="*/ 2147483646 w 17"/>
                <a:gd name="T13" fmla="*/ 2147483646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34">
              <a:extLst>
                <a:ext uri="{FF2B5EF4-FFF2-40B4-BE49-F238E27FC236}">
                  <a16:creationId xmlns:a16="http://schemas.microsoft.com/office/drawing/2014/main" id="{26A89AC9-E4C1-4E34-BC54-12EF6C99AE89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2147483646 w 294"/>
                <a:gd name="T1" fmla="*/ 2147483646 h 568"/>
                <a:gd name="T2" fmla="*/ 2147483646 w 294"/>
                <a:gd name="T3" fmla="*/ 2147483646 h 568"/>
                <a:gd name="T4" fmla="*/ 2147483646 w 294"/>
                <a:gd name="T5" fmla="*/ 2147483646 h 568"/>
                <a:gd name="T6" fmla="*/ 2147483646 w 294"/>
                <a:gd name="T7" fmla="*/ 2147483646 h 568"/>
                <a:gd name="T8" fmla="*/ 2147483646 w 294"/>
                <a:gd name="T9" fmla="*/ 2147483646 h 568"/>
                <a:gd name="T10" fmla="*/ 2147483646 w 294"/>
                <a:gd name="T11" fmla="*/ 2147483646 h 568"/>
                <a:gd name="T12" fmla="*/ 2147483646 w 294"/>
                <a:gd name="T13" fmla="*/ 0 h 568"/>
                <a:gd name="T14" fmla="*/ 2147483646 w 294"/>
                <a:gd name="T15" fmla="*/ 0 h 568"/>
                <a:gd name="T16" fmla="*/ 2147483646 w 294"/>
                <a:gd name="T17" fmla="*/ 2147483646 h 568"/>
                <a:gd name="T18" fmla="*/ 2147483646 w 294"/>
                <a:gd name="T19" fmla="*/ 2147483646 h 568"/>
                <a:gd name="T20" fmla="*/ 2147483646 w 294"/>
                <a:gd name="T21" fmla="*/ 2147483646 h 568"/>
                <a:gd name="T22" fmla="*/ 2147483646 w 294"/>
                <a:gd name="T23" fmla="*/ 2147483646 h 568"/>
                <a:gd name="T24" fmla="*/ 2147483646 w 294"/>
                <a:gd name="T25" fmla="*/ 2147483646 h 568"/>
                <a:gd name="T26" fmla="*/ 0 w 294"/>
                <a:gd name="T27" fmla="*/ 2147483646 h 568"/>
                <a:gd name="T28" fmla="*/ 2147483646 w 294"/>
                <a:gd name="T29" fmla="*/ 2147483646 h 568"/>
                <a:gd name="T30" fmla="*/ 2147483646 w 294"/>
                <a:gd name="T31" fmla="*/ 2147483646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Freeform 35">
              <a:extLst>
                <a:ext uri="{FF2B5EF4-FFF2-40B4-BE49-F238E27FC236}">
                  <a16:creationId xmlns:a16="http://schemas.microsoft.com/office/drawing/2014/main" id="{A95370A2-196C-46F1-B73D-0B41D862794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147483646 w 25"/>
                <a:gd name="T3" fmla="*/ 2147483646 h 53"/>
                <a:gd name="T4" fmla="*/ 2147483646 w 25"/>
                <a:gd name="T5" fmla="*/ 2147483646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Freeform 36">
              <a:extLst>
                <a:ext uri="{FF2B5EF4-FFF2-40B4-BE49-F238E27FC236}">
                  <a16:creationId xmlns:a16="http://schemas.microsoft.com/office/drawing/2014/main" id="{15678FBB-E9F7-4DBE-BD4D-EBA13B95835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147483646 w 29"/>
                <a:gd name="T3" fmla="*/ 2147483646 h 141"/>
                <a:gd name="T4" fmla="*/ 2147483646 w 29"/>
                <a:gd name="T5" fmla="*/ 2147483646 h 141"/>
                <a:gd name="T6" fmla="*/ 2147483646 w 29"/>
                <a:gd name="T7" fmla="*/ 2147483646 h 141"/>
                <a:gd name="T8" fmla="*/ 2147483646 w 29"/>
                <a:gd name="T9" fmla="*/ 2147483646 h 141"/>
                <a:gd name="T10" fmla="*/ 2147483646 w 29"/>
                <a:gd name="T11" fmla="*/ 2147483646 h 141"/>
                <a:gd name="T12" fmla="*/ 2147483646 w 29"/>
                <a:gd name="T13" fmla="*/ 2147483646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4" name="Freeform 37">
              <a:extLst>
                <a:ext uri="{FF2B5EF4-FFF2-40B4-BE49-F238E27FC236}">
                  <a16:creationId xmlns:a16="http://schemas.microsoft.com/office/drawing/2014/main" id="{42584BFF-C789-48A6-99FB-600F4C57C05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147483646 h 48"/>
                <a:gd name="T2" fmla="*/ 2147483646 w 8"/>
                <a:gd name="T3" fmla="*/ 2147483646 h 48"/>
                <a:gd name="T4" fmla="*/ 2147483646 w 8"/>
                <a:gd name="T5" fmla="*/ 2147483646 h 48"/>
                <a:gd name="T6" fmla="*/ 2147483646 w 8"/>
                <a:gd name="T7" fmla="*/ 2147483646 h 48"/>
                <a:gd name="T8" fmla="*/ 0 w 8"/>
                <a:gd name="T9" fmla="*/ 0 h 48"/>
                <a:gd name="T10" fmla="*/ 0 w 8"/>
                <a:gd name="T11" fmla="*/ 2147483646 h 48"/>
                <a:gd name="T12" fmla="*/ 0 w 8"/>
                <a:gd name="T13" fmla="*/ 2147483646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5" name="Freeform 38">
              <a:extLst>
                <a:ext uri="{FF2B5EF4-FFF2-40B4-BE49-F238E27FC236}">
                  <a16:creationId xmlns:a16="http://schemas.microsoft.com/office/drawing/2014/main" id="{5E5CA86F-45E6-4F11-98EA-1AEF0C67331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2147483646 w 44"/>
                <a:gd name="T1" fmla="*/ 2147483646 h 111"/>
                <a:gd name="T2" fmla="*/ 0 w 44"/>
                <a:gd name="T3" fmla="*/ 0 h 111"/>
                <a:gd name="T4" fmla="*/ 2147483646 w 44"/>
                <a:gd name="T5" fmla="*/ 2147483646 h 111"/>
                <a:gd name="T6" fmla="*/ 2147483646 w 44"/>
                <a:gd name="T7" fmla="*/ 2147483646 h 111"/>
                <a:gd name="T8" fmla="*/ 2147483646 w 44"/>
                <a:gd name="T9" fmla="*/ 2147483646 h 111"/>
                <a:gd name="T10" fmla="*/ 2147483646 w 44"/>
                <a:gd name="T11" fmla="*/ 2147483646 h 111"/>
                <a:gd name="T12" fmla="*/ 2147483646 w 44"/>
                <a:gd name="T13" fmla="*/ 2147483646 h 111"/>
                <a:gd name="T14" fmla="*/ 2147483646 w 44"/>
                <a:gd name="T15" fmla="*/ 2147483646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id="{4B575D0C-BD3C-474A-B5E0-A0CF56E905A3}"/>
              </a:ext>
            </a:extLst>
          </p:cNvPr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>
            <a:extLst>
              <a:ext uri="{FF2B5EF4-FFF2-40B4-BE49-F238E27FC236}">
                <a16:creationId xmlns:a16="http://schemas.microsoft.com/office/drawing/2014/main" id="{28478010-B46F-44B0-9054-1CEF7C9A4A9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30" name="Text Placeholder 2">
            <a:extLst>
              <a:ext uri="{FF2B5EF4-FFF2-40B4-BE49-F238E27FC236}">
                <a16:creationId xmlns:a16="http://schemas.microsoft.com/office/drawing/2014/main" id="{3B094E4D-1531-4E4C-8D29-E87FD889CC4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2F2308-5531-4BB3-A9BE-22F09B05FD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A4ABC-476D-4055-8041-01AF09CE5B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ACA133-6A66-48A0-8C90-891EC8886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3B3B885B-79DC-4418-91BE-E68BA53D8FB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63" r:id="rId1"/>
    <p:sldLayoutId id="2147485664" r:id="rId2"/>
    <p:sldLayoutId id="2147485665" r:id="rId3"/>
    <p:sldLayoutId id="2147485666" r:id="rId4"/>
    <p:sldLayoutId id="2147485667" r:id="rId5"/>
    <p:sldLayoutId id="2147485668" r:id="rId6"/>
    <p:sldLayoutId id="2147485669" r:id="rId7"/>
    <p:sldLayoutId id="2147485670" r:id="rId8"/>
    <p:sldLayoutId id="2147485671" r:id="rId9"/>
    <p:sldLayoutId id="2147485672" r:id="rId10"/>
    <p:sldLayoutId id="2147485673" r:id="rId11"/>
    <p:sldLayoutId id="2147485674" r:id="rId12"/>
    <p:sldLayoutId id="2147485675" r:id="rId13"/>
    <p:sldLayoutId id="2147485676" r:id="rId14"/>
    <p:sldLayoutId id="2147485677" r:id="rId15"/>
    <p:sldLayoutId id="2147485678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>
            <a:extLst>
              <a:ext uri="{FF2B5EF4-FFF2-40B4-BE49-F238E27FC236}">
                <a16:creationId xmlns:a16="http://schemas.microsoft.com/office/drawing/2014/main" id="{F9D67167-5B03-46F9-AFF2-60A9276ECF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8888" y="476250"/>
            <a:ext cx="6716712" cy="1743075"/>
          </a:xfrm>
        </p:spPr>
        <p:txBody>
          <a:bodyPr/>
          <a:lstStyle/>
          <a:p>
            <a:pPr algn="ctr" eaLnBrk="1" hangingPunct="1"/>
            <a:r>
              <a:rPr lang="ru-RU" altLang="ru-RU" sz="2600">
                <a:solidFill>
                  <a:srgbClr val="3F7819"/>
                </a:solidFill>
                <a:latin typeface="Liberation Serif" panose="02020603050405020304" pitchFamily="18" charset="0"/>
                <a:cs typeface="Liberation Serif" panose="02020603050405020304" pitchFamily="18" charset="0"/>
              </a:rPr>
              <a:t>Исполнение основных показателей бюджета ГО Красноуфимск за 2023 год, </a:t>
            </a:r>
            <a:r>
              <a:rPr lang="ru-RU" altLang="ru-RU" sz="2000">
                <a:solidFill>
                  <a:srgbClr val="3F7819"/>
                </a:solidFill>
                <a:latin typeface="Liberation Serif" panose="02020603050405020304" pitchFamily="18" charset="0"/>
                <a:cs typeface="Liberation Serif" panose="02020603050405020304" pitchFamily="18" charset="0"/>
              </a:rPr>
              <a:t>тыс. руб.</a:t>
            </a:r>
          </a:p>
        </p:txBody>
      </p:sp>
      <p:graphicFrame>
        <p:nvGraphicFramePr>
          <p:cNvPr id="2" name="Object 5">
            <a:extLst>
              <a:ext uri="{FF2B5EF4-FFF2-40B4-BE49-F238E27FC236}">
                <a16:creationId xmlns:a16="http://schemas.microsoft.com/office/drawing/2014/main" id="{56E29446-EFCB-4116-B8E3-E5A6AE245ABE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3349775"/>
              </p:ext>
            </p:extLst>
          </p:nvPr>
        </p:nvGraphicFramePr>
        <p:xfrm>
          <a:off x="1084263" y="1404938"/>
          <a:ext cx="6511925" cy="4565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0E5F25F-BE51-4136-ABCE-27710A2E02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549275"/>
            <a:ext cx="7148512" cy="1008063"/>
          </a:xfrm>
        </p:spPr>
        <p:txBody>
          <a:bodyPr/>
          <a:lstStyle/>
          <a:p>
            <a:pPr algn="ctr" eaLnBrk="1" hangingPunct="1"/>
            <a:r>
              <a:rPr lang="ru-RU" altLang="ru-RU" sz="2100">
                <a:latin typeface="Liberation Serif" panose="02020603050405020304" pitchFamily="18" charset="0"/>
                <a:cs typeface="Liberation Serif" panose="02020603050405020304" pitchFamily="18" charset="0"/>
              </a:rPr>
              <a:t>Исполнение бюджета ГО Красноуфимск по разделам и подразделам  расходов за 2023 год, тыс. руб.</a:t>
            </a:r>
          </a:p>
        </p:txBody>
      </p:sp>
      <p:graphicFrame>
        <p:nvGraphicFramePr>
          <p:cNvPr id="49489" name="Group 337">
            <a:extLst>
              <a:ext uri="{FF2B5EF4-FFF2-40B4-BE49-F238E27FC236}">
                <a16:creationId xmlns:a16="http://schemas.microsoft.com/office/drawing/2014/main" id="{9027AFCD-D515-4F9D-B2BC-CFDC41E2F82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9750" y="1704975"/>
          <a:ext cx="7993063" cy="4389438"/>
        </p:xfrm>
        <a:graphic>
          <a:graphicData uri="http://schemas.openxmlformats.org/drawingml/2006/table">
            <a:tbl>
              <a:tblPr/>
              <a:tblGrid>
                <a:gridCol w="3214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09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82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2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9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584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Наименование показателя</a:t>
                      </a:r>
                    </a:p>
                  </a:txBody>
                  <a:tcPr marL="91426" marR="91426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Код раздела, подраздела</a:t>
                      </a:r>
                    </a:p>
                  </a:txBody>
                  <a:tcPr marL="91426" marR="91426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План</a:t>
                      </a:r>
                    </a:p>
                  </a:txBody>
                  <a:tcPr marL="91426" marR="91426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Испол-нено</a:t>
                      </a:r>
                    </a:p>
                  </a:txBody>
                  <a:tcPr marL="91426" marR="91426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% испол-нения</a:t>
                      </a:r>
                    </a:p>
                  </a:txBody>
                  <a:tcPr marL="91426" marR="91426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081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ОБЩЕГОСУДАРСТВЕННЫЕ ВОПРОСЫ</a:t>
                      </a:r>
                    </a:p>
                  </a:txBody>
                  <a:tcPr marL="91426" marR="91426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0100</a:t>
                      </a:r>
                    </a:p>
                  </a:txBody>
                  <a:tcPr marL="91426" marR="91426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107 867,0</a:t>
                      </a:r>
                    </a:p>
                  </a:txBody>
                  <a:tcPr marL="9525" marR="9525" marT="952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107 404,7</a:t>
                      </a:r>
                    </a:p>
                  </a:txBody>
                  <a:tcPr marL="9525" marR="9525" marT="952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99,6</a:t>
                      </a:r>
                    </a:p>
                  </a:txBody>
                  <a:tcPr marL="9525" marR="9525" marT="952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406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1426" marR="91426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0102</a:t>
                      </a:r>
                    </a:p>
                  </a:txBody>
                  <a:tcPr marL="91426" marR="91426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3 295,5</a:t>
                      </a:r>
                    </a:p>
                  </a:txBody>
                  <a:tcPr marL="9525" marR="9525" marT="952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Arial" panose="020B0604020202020204" pitchFamily="34" charset="0"/>
                        </a:rPr>
                        <a:t>3 295,5</a:t>
                      </a:r>
                    </a:p>
                  </a:txBody>
                  <a:tcPr marL="9525" marR="9525" marT="952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068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1426" marR="91426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0103</a:t>
                      </a:r>
                    </a:p>
                  </a:txBody>
                  <a:tcPr marL="91426" marR="91426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2 252,8</a:t>
                      </a:r>
                    </a:p>
                  </a:txBody>
                  <a:tcPr marL="9525" marR="9525" marT="952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2 252,8</a:t>
                      </a:r>
                    </a:p>
                  </a:txBody>
                  <a:tcPr marL="9525" marR="9525" marT="952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9731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91426" marR="91426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0104</a:t>
                      </a:r>
                    </a:p>
                  </a:txBody>
                  <a:tcPr marL="91426" marR="91426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42 827,8</a:t>
                      </a:r>
                    </a:p>
                  </a:txBody>
                  <a:tcPr marL="9525" marR="9525" marT="952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42 791,2</a:t>
                      </a:r>
                    </a:p>
                  </a:txBody>
                  <a:tcPr marL="9525" marR="9525" marT="952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99,9</a:t>
                      </a:r>
                    </a:p>
                  </a:txBody>
                  <a:tcPr marL="9525" marR="9525" marT="952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081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Судебная система</a:t>
                      </a:r>
                    </a:p>
                  </a:txBody>
                  <a:tcPr marL="91426" marR="91426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0105</a:t>
                      </a:r>
                    </a:p>
                  </a:txBody>
                  <a:tcPr marL="91426" marR="91426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7,0</a:t>
                      </a:r>
                    </a:p>
                  </a:txBody>
                  <a:tcPr marL="9525" marR="9525" marT="952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7,0</a:t>
                      </a:r>
                    </a:p>
                  </a:txBody>
                  <a:tcPr marL="9525" marR="9525" marT="952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4406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91426" marR="91426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0106</a:t>
                      </a:r>
                    </a:p>
                  </a:txBody>
                  <a:tcPr marL="91426" marR="91426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18 023,4</a:t>
                      </a:r>
                    </a:p>
                  </a:txBody>
                  <a:tcPr marL="9525" marR="9525" marT="952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18 022,8</a:t>
                      </a:r>
                    </a:p>
                  </a:txBody>
                  <a:tcPr marL="9525" marR="9525" marT="952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081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Резервные фонды</a:t>
                      </a:r>
                    </a:p>
                  </a:txBody>
                  <a:tcPr marL="91426" marR="91426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0111</a:t>
                      </a:r>
                    </a:p>
                  </a:txBody>
                  <a:tcPr marL="91426" marR="91426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172,2</a:t>
                      </a:r>
                    </a:p>
                  </a:txBody>
                  <a:tcPr marL="9525" marR="9525" marT="952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9525" marR="9525" marT="952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9525" marR="9525" marT="9522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84B2763-38E1-4C3F-B192-DA901D0DFE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385175" cy="1431925"/>
          </a:xfrm>
        </p:spPr>
        <p:txBody>
          <a:bodyPr/>
          <a:lstStyle/>
          <a:p>
            <a:pPr algn="ctr" eaLnBrk="1" hangingPunct="1"/>
            <a:r>
              <a:rPr lang="ru-RU" altLang="ru-RU" sz="2100">
                <a:latin typeface="Liberation Serif" panose="02020603050405020304" pitchFamily="18" charset="0"/>
                <a:cs typeface="Liberation Serif" panose="02020603050405020304" pitchFamily="18" charset="0"/>
              </a:rPr>
              <a:t>Исполнение бюджета ГО Красноуфимск по разделам и подразделам  расходов за 2023 год,   тыс. руб.</a:t>
            </a:r>
          </a:p>
        </p:txBody>
      </p:sp>
      <p:graphicFrame>
        <p:nvGraphicFramePr>
          <p:cNvPr id="52346" name="Group 122">
            <a:extLst>
              <a:ext uri="{FF2B5EF4-FFF2-40B4-BE49-F238E27FC236}">
                <a16:creationId xmlns:a16="http://schemas.microsoft.com/office/drawing/2014/main" id="{5978EEDA-06A9-454F-BA95-7014B41558D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71550" y="1412875"/>
          <a:ext cx="7632700" cy="4748213"/>
        </p:xfrm>
        <a:graphic>
          <a:graphicData uri="http://schemas.openxmlformats.org/drawingml/2006/table">
            <a:tbl>
              <a:tblPr/>
              <a:tblGrid>
                <a:gridCol w="2872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4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5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0205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Наименование показателя</a:t>
                      </a:r>
                    </a:p>
                  </a:txBody>
                  <a:tcPr marL="91438" marR="91438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Код раздела, подраздела</a:t>
                      </a:r>
                    </a:p>
                  </a:txBody>
                  <a:tcPr marL="91438" marR="91438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План</a:t>
                      </a:r>
                    </a:p>
                  </a:txBody>
                  <a:tcPr marL="91438" marR="91438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Испол-нено</a:t>
                      </a:r>
                    </a:p>
                  </a:txBody>
                  <a:tcPr marL="91438" marR="91438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% испол-нения</a:t>
                      </a:r>
                    </a:p>
                  </a:txBody>
                  <a:tcPr marL="91438" marR="91438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701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Другие общегосударственные вопросы</a:t>
                      </a:r>
                    </a:p>
                  </a:txBody>
                  <a:tcPr marL="91438" marR="91438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0113</a:t>
                      </a:r>
                    </a:p>
                  </a:txBody>
                  <a:tcPr marL="91438" marR="91438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41 288,3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41 035,4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99,4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328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1438" marR="91438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0300</a:t>
                      </a:r>
                    </a:p>
                  </a:txBody>
                  <a:tcPr marL="91438" marR="91438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11 865,7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11 860,6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Гражданская оборона</a:t>
                      </a:r>
                    </a:p>
                  </a:txBody>
                  <a:tcPr marL="91438" marR="91438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0309</a:t>
                      </a:r>
                    </a:p>
                  </a:txBody>
                  <a:tcPr marL="91438" marR="91438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23,8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23,8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136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Защита населения и территории от чрезвычайных ситуаций природного и техногенного характера,  пожарная безопасность</a:t>
                      </a:r>
                    </a:p>
                  </a:txBody>
                  <a:tcPr marL="91438" marR="91438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0310</a:t>
                      </a:r>
                    </a:p>
                  </a:txBody>
                  <a:tcPr marL="91438" marR="91438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10 870,1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10 865,0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6306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Другие вопросы в области национальной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безопасности и правоохранительной деятельности</a:t>
                      </a:r>
                    </a:p>
                  </a:txBody>
                  <a:tcPr marL="91438" marR="91438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0314</a:t>
                      </a:r>
                    </a:p>
                  </a:txBody>
                  <a:tcPr marL="91438" marR="91438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971,8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971,8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553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НАЦИОНАЛЬНАЯ ЭКОНОМИКА</a:t>
                      </a:r>
                    </a:p>
                  </a:txBody>
                  <a:tcPr marL="91438" marR="91438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0400</a:t>
                      </a:r>
                    </a:p>
                  </a:txBody>
                  <a:tcPr marL="91438" marR="91438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175 510,7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171 501,3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97,7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0331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Сельское хозяйство и рыболовство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438" marR="91438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0405</a:t>
                      </a:r>
                    </a:p>
                  </a:txBody>
                  <a:tcPr marL="91438" marR="91438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4 674,0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4 665,9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99,8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419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Водное хозяйство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438" marR="91438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0406</a:t>
                      </a:r>
                    </a:p>
                  </a:txBody>
                  <a:tcPr marL="91438" marR="91438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41,8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41,8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81461DB-DF76-4035-8077-BCB11D0885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385175" cy="1431925"/>
          </a:xfrm>
        </p:spPr>
        <p:txBody>
          <a:bodyPr/>
          <a:lstStyle/>
          <a:p>
            <a:pPr algn="ctr" eaLnBrk="1" hangingPunct="1"/>
            <a:r>
              <a:rPr lang="ru-RU" altLang="ru-RU" sz="2100">
                <a:latin typeface="Liberation Serif" panose="02020603050405020304" pitchFamily="18" charset="0"/>
                <a:cs typeface="Liberation Serif" panose="02020603050405020304" pitchFamily="18" charset="0"/>
              </a:rPr>
              <a:t>Исполнение бюджета ГО Красноуфимск по разделам и подразделам  расходов за 2023 год,    тыс. руб.</a:t>
            </a:r>
          </a:p>
        </p:txBody>
      </p:sp>
      <p:graphicFrame>
        <p:nvGraphicFramePr>
          <p:cNvPr id="53436" name="Group 188">
            <a:extLst>
              <a:ext uri="{FF2B5EF4-FFF2-40B4-BE49-F238E27FC236}">
                <a16:creationId xmlns:a16="http://schemas.microsoft.com/office/drawing/2014/main" id="{17B9A756-6A91-4021-A41B-DB25924B134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55650" y="1268413"/>
          <a:ext cx="7777163" cy="4708525"/>
        </p:xfrm>
        <a:graphic>
          <a:graphicData uri="http://schemas.openxmlformats.org/drawingml/2006/table">
            <a:tbl>
              <a:tblPr/>
              <a:tblGrid>
                <a:gridCol w="2926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9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7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48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8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8166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Наименование показателя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Код раздела, подраздела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План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Исполнено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% испол-нения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086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Транспорт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0408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1 489,3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1 361,3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91,4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077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Дорожное хозяйство (дорожные фонды)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0409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167 575,1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163 701,8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97,7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6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0412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1 730,5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1 730,5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26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ЖИЛИЩНО-КОММУНАЛЬНОЕ ХОЗЯЙСТВО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0500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221 822,4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220 763,5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99,5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086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Жилищное хозяйство</a:t>
                      </a:r>
                    </a:p>
                  </a:txBody>
                  <a:tcPr marL="91442" marR="91442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0501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13 180,5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12 708,1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96,4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450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Коммунальное хозяйство</a:t>
                      </a:r>
                    </a:p>
                  </a:txBody>
                  <a:tcPr marL="91442" marR="91442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0502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104 946,9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104 917,7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982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Благоустройство</a:t>
                      </a:r>
                    </a:p>
                  </a:txBody>
                  <a:tcPr marL="91442" marR="91442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0503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76 461,2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75 905,6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99,3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7893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Другие вопросы в области жилищно-коммунального хозяйства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442" marR="91442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0505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27 233,8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27 232,1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086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ОХРАНА ОКРУЖАЮЩЕЙ СРЕДЫ</a:t>
                      </a:r>
                    </a:p>
                  </a:txBody>
                  <a:tcPr marL="91442" marR="91442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0600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752,0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491,5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65,4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0996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1442" marR="91442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0605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752,0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491,5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65,4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0254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ОБРАЗОВАНИЕ</a:t>
                      </a:r>
                    </a:p>
                  </a:txBody>
                  <a:tcPr marL="91442" marR="91442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0700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1 332 571,4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1 325 128,0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99,4</a:t>
                      </a:r>
                    </a:p>
                  </a:txBody>
                  <a:tcPr marL="9525" marR="9525" marT="952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EDE7C5C-15A0-4804-B631-7C1D5BD932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385175" cy="1431925"/>
          </a:xfrm>
        </p:spPr>
        <p:txBody>
          <a:bodyPr/>
          <a:lstStyle/>
          <a:p>
            <a:pPr algn="ctr" eaLnBrk="1" hangingPunct="1"/>
            <a:r>
              <a:rPr lang="ru-RU" altLang="ru-RU" sz="2100">
                <a:latin typeface="Liberation Serif" panose="02020603050405020304" pitchFamily="18" charset="0"/>
                <a:cs typeface="Liberation Serif" panose="02020603050405020304" pitchFamily="18" charset="0"/>
              </a:rPr>
              <a:t>Исполнение бюджета ГО Красноуфимск по разделам и подразделам  расходов за 2023 год, тыс. руб.</a:t>
            </a:r>
          </a:p>
        </p:txBody>
      </p:sp>
      <p:graphicFrame>
        <p:nvGraphicFramePr>
          <p:cNvPr id="54376" name="Group 104">
            <a:extLst>
              <a:ext uri="{FF2B5EF4-FFF2-40B4-BE49-F238E27FC236}">
                <a16:creationId xmlns:a16="http://schemas.microsoft.com/office/drawing/2014/main" id="{41F8E043-524A-40F2-A579-16E0339D56F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27088" y="1916113"/>
          <a:ext cx="7777163" cy="3832226"/>
        </p:xfrm>
        <a:graphic>
          <a:graphicData uri="http://schemas.openxmlformats.org/drawingml/2006/table">
            <a:tbl>
              <a:tblPr/>
              <a:tblGrid>
                <a:gridCol w="2927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9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4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2352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Наименование показателя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Код раздела, подраздела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План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Исполнено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% испол-нения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198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Дошкольное образование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0701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428 143,7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428 143,7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580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Общее образование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0702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596 049,7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588 613,8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98,8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837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Дополнительное образование детей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0703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139 697,6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139 692,0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800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Молодежная политика и оздоровление детей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0707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21 704,3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21 704,3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326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Другие вопросы в области образования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0709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146 976,1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146 974,2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126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КУЛЬТУРА И КИНЕМАТОГРАФИЯ</a:t>
                      </a:r>
                    </a:p>
                  </a:txBody>
                  <a:tcPr marL="91443" marR="91443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0800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152 485,5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152 485,4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2374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Культура</a:t>
                      </a:r>
                    </a:p>
                  </a:txBody>
                  <a:tcPr marL="91443" marR="91443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0801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124 318,0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124 317,9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800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Другие вопросы в области культуры, кинематографии</a:t>
                      </a:r>
                    </a:p>
                  </a:txBody>
                  <a:tcPr marL="91443" marR="91443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0804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28 167,5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28 167,5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833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СОЦИАЛЬНАЯ ПОЛИТИКА</a:t>
                      </a:r>
                    </a:p>
                  </a:txBody>
                  <a:tcPr marL="91443" marR="91443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marL="91443" marR="9144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193 343,8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162 030,9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83,8</a:t>
                      </a:r>
                    </a:p>
                  </a:txBody>
                  <a:tcPr marL="9525" marR="9525" marT="9527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3DE1EC8E-B2EA-46E1-8E76-789324B770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385175" cy="1431925"/>
          </a:xfrm>
        </p:spPr>
        <p:txBody>
          <a:bodyPr/>
          <a:lstStyle/>
          <a:p>
            <a:pPr algn="ctr" eaLnBrk="1" hangingPunct="1"/>
            <a:r>
              <a:rPr lang="ru-RU" altLang="ru-RU" sz="2100">
                <a:latin typeface="Liberation Serif" panose="02020603050405020304" pitchFamily="18" charset="0"/>
                <a:cs typeface="Liberation Serif" panose="02020603050405020304" pitchFamily="18" charset="0"/>
              </a:rPr>
              <a:t>Исполнение бюджета ГО Красноуфимск по разделам и подразделам  расходов за 2023 год, тыс. руб.</a:t>
            </a:r>
          </a:p>
        </p:txBody>
      </p:sp>
      <p:graphicFrame>
        <p:nvGraphicFramePr>
          <p:cNvPr id="55442" name="Group 146">
            <a:extLst>
              <a:ext uri="{FF2B5EF4-FFF2-40B4-BE49-F238E27FC236}">
                <a16:creationId xmlns:a16="http://schemas.microsoft.com/office/drawing/2014/main" id="{650EE615-DABA-4B23-8E21-1B563A05944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00113" y="1484313"/>
          <a:ext cx="7559675" cy="5026028"/>
        </p:xfrm>
        <a:graphic>
          <a:graphicData uri="http://schemas.openxmlformats.org/drawingml/2006/table">
            <a:tbl>
              <a:tblPr/>
              <a:tblGrid>
                <a:gridCol w="2913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2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06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31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2503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Наименование показателя</a:t>
                      </a:r>
                    </a:p>
                  </a:txBody>
                  <a:tcPr marL="91432" marR="91432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Код раздела, подраздела</a:t>
                      </a:r>
                    </a:p>
                  </a:txBody>
                  <a:tcPr marL="91432" marR="91432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План</a:t>
                      </a:r>
                    </a:p>
                  </a:txBody>
                  <a:tcPr marL="91432" marR="91432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Испол-нено</a:t>
                      </a:r>
                    </a:p>
                  </a:txBody>
                  <a:tcPr marL="91432" marR="91432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% испол-нения</a:t>
                      </a:r>
                    </a:p>
                  </a:txBody>
                  <a:tcPr marL="91432" marR="91432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96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Социальное обеспечение населения</a:t>
                      </a:r>
                    </a:p>
                  </a:txBody>
                  <a:tcPr marL="91432" marR="91432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1003</a:t>
                      </a:r>
                    </a:p>
                  </a:txBody>
                  <a:tcPr marL="91432" marR="91432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127 133,0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121 011,5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95,2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088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Охрана семьи и детства</a:t>
                      </a:r>
                    </a:p>
                  </a:txBody>
                  <a:tcPr marL="91432" marR="91432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1004</a:t>
                      </a:r>
                    </a:p>
                  </a:txBody>
                  <a:tcPr marL="91432" marR="91432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4 497,4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4 463,1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99,2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963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Другие вопросы в области социальной политики</a:t>
                      </a:r>
                    </a:p>
                  </a:txBody>
                  <a:tcPr marL="91432" marR="91432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1006</a:t>
                      </a:r>
                    </a:p>
                  </a:txBody>
                  <a:tcPr marL="91432" marR="91432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61 713,4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36 556,3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59,2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108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ФИЗИЧЕСКАЯ КУЛЬТУРА И СПОРТ</a:t>
                      </a:r>
                    </a:p>
                  </a:txBody>
                  <a:tcPr marL="91432" marR="91432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1100</a:t>
                      </a:r>
                    </a:p>
                  </a:txBody>
                  <a:tcPr marL="91432" marR="91432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121 039,1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121 039,0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1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Физическая культура</a:t>
                      </a:r>
                    </a:p>
                  </a:txBody>
                  <a:tcPr marL="91432" marR="91432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1101</a:t>
                      </a:r>
                    </a:p>
                  </a:txBody>
                  <a:tcPr marL="91432" marR="91432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39 613,1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39 613,0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258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Массовый спорт</a:t>
                      </a:r>
                    </a:p>
                  </a:txBody>
                  <a:tcPr marL="91432" marR="91432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1102</a:t>
                      </a:r>
                    </a:p>
                  </a:txBody>
                  <a:tcPr marL="91432" marR="91432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43 303,8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43 303,8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325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Спорт высших достижений</a:t>
                      </a:r>
                    </a:p>
                  </a:txBody>
                  <a:tcPr marL="91432" marR="91432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1103</a:t>
                      </a:r>
                    </a:p>
                  </a:txBody>
                  <a:tcPr marL="91432" marR="91432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38 122,2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38 122,2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748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СРЕДСТВА МАССОВОЙ ИНФОРМАЦИИ</a:t>
                      </a:r>
                    </a:p>
                  </a:txBody>
                  <a:tcPr marL="91432" marR="91432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1200</a:t>
                      </a:r>
                    </a:p>
                  </a:txBody>
                  <a:tcPr marL="91432" marR="91432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1 368,6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1 368,6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108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 Периодическая печать и издательства</a:t>
                      </a:r>
                    </a:p>
                  </a:txBody>
                  <a:tcPr marL="91432" marR="91432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1202</a:t>
                      </a:r>
                    </a:p>
                  </a:txBody>
                  <a:tcPr marL="91432" marR="91432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1 368,6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1 368,6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976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ОБСЛУЖИВАНИЕ ГОСУДАРСТВЕННОГО (МУНИЦИПАЛЬНОГО) ДОЛГА</a:t>
                      </a:r>
                    </a:p>
                  </a:txBody>
                  <a:tcPr marL="9524" marR="9524" marT="9526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1300</a:t>
                      </a:r>
                    </a:p>
                  </a:txBody>
                  <a:tcPr marL="91432" marR="91432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31,6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31,2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98,7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7569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Обслуживание государственного (муниципального) внутреннего долга</a:t>
                      </a:r>
                    </a:p>
                  </a:txBody>
                  <a:tcPr marL="9524" marR="9524" marT="9526" marB="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1301</a:t>
                      </a:r>
                    </a:p>
                  </a:txBody>
                  <a:tcPr marL="91432" marR="91432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31,6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31,2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98,7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78778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ВСЕГО РАСХОДОВ</a:t>
                      </a:r>
                    </a:p>
                  </a:txBody>
                  <a:tcPr marL="91432" marR="91432"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2 318 657,8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2 274 104,7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28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erif" panose="02020603050405020304" pitchFamily="18" charset="0"/>
                          <a:cs typeface="Arial" panose="020B0604020202020204" pitchFamily="34" charset="0"/>
                        </a:rPr>
                        <a:t>98,1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708336</TotalTime>
  <Words>665</Words>
  <Application>Microsoft Office PowerPoint</Application>
  <PresentationFormat>Экран (4:3)</PresentationFormat>
  <Paragraphs>273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Century Gothic</vt:lpstr>
      <vt:lpstr>Wingdings 3</vt:lpstr>
      <vt:lpstr>Calibri</vt:lpstr>
      <vt:lpstr>Liberation Serif</vt:lpstr>
      <vt:lpstr>Wingdings</vt:lpstr>
      <vt:lpstr>Легкий дым</vt:lpstr>
      <vt:lpstr>Исполнение основных показателей бюджета ГО Красноуфимск за 2023 год, тыс. руб.</vt:lpstr>
      <vt:lpstr>Исполнение бюджета ГО Красноуфимск по разделам и подразделам  расходов за 2023 год, тыс. руб.</vt:lpstr>
      <vt:lpstr>Исполнение бюджета ГО Красноуфимск по разделам и подразделам  расходов за 2023 год,   тыс. руб.</vt:lpstr>
      <vt:lpstr>Исполнение бюджета ГО Красноуфимск по разделам и подразделам  расходов за 2023 год,    тыс. руб.</vt:lpstr>
      <vt:lpstr>Исполнение бюджета ГО Красноуфимск по разделам и подразделам  расходов за 2023 год, тыс. руб.</vt:lpstr>
      <vt:lpstr>Исполнение бюджета ГО Красноуфимск по разделам и подразделам  расходов за 2023 год, тыс. руб.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основных показателей бюджета ГО Красноуфимск за январь 2018года, тыс. руб.</dc:title>
  <dc:creator>User</dc:creator>
  <cp:lastModifiedBy>User</cp:lastModifiedBy>
  <cp:revision>455</cp:revision>
  <cp:lastPrinted>2022-10-20T07:04:58Z</cp:lastPrinted>
  <dcterms:created xsi:type="dcterms:W3CDTF">2018-02-16T04:16:40Z</dcterms:created>
  <dcterms:modified xsi:type="dcterms:W3CDTF">2024-07-12T03:47:27Z</dcterms:modified>
</cp:coreProperties>
</file>